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2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E2FC7-CAC3-4E03-987C-7DC0A70A825F}" v="33" dt="2023-09-04T16:40:5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89280" autoAdjust="0"/>
  </p:normalViewPr>
  <p:slideViewPr>
    <p:cSldViewPr snapToGrid="0">
      <p:cViewPr varScale="1">
        <p:scale>
          <a:sx n="83" d="100"/>
          <a:sy n="83" d="100"/>
        </p:scale>
        <p:origin x="7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FDC36-6765-4D35-897C-490F2D21331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7AB0232-EF4F-46EE-B70A-36B043CD4DDE}">
      <dgm:prSet phldrT="[Text]"/>
      <dgm:spPr/>
      <dgm:t>
        <a:bodyPr/>
        <a:lstStyle/>
        <a:p>
          <a:r>
            <a:rPr lang="en-AU" dirty="0"/>
            <a:t>Inception</a:t>
          </a:r>
        </a:p>
      </dgm:t>
    </dgm:pt>
    <dgm:pt modelId="{48AFF397-65E6-443E-95B2-B7C4750C8106}" type="parTrans" cxnId="{0FE5D156-747C-4EA9-A50B-6A34509F9774}">
      <dgm:prSet/>
      <dgm:spPr/>
      <dgm:t>
        <a:bodyPr/>
        <a:lstStyle/>
        <a:p>
          <a:endParaRPr lang="en-AU"/>
        </a:p>
      </dgm:t>
    </dgm:pt>
    <dgm:pt modelId="{A115174A-9B93-4893-8BCE-3FF91B936D0E}" type="sibTrans" cxnId="{0FE5D156-747C-4EA9-A50B-6A34509F9774}">
      <dgm:prSet/>
      <dgm:spPr/>
      <dgm:t>
        <a:bodyPr/>
        <a:lstStyle/>
        <a:p>
          <a:endParaRPr lang="en-AU"/>
        </a:p>
      </dgm:t>
    </dgm:pt>
    <dgm:pt modelId="{28CBD424-CFD0-4DEA-B812-5A32DC3474C4}">
      <dgm:prSet phldrT="[Text]"/>
      <dgm:spPr/>
      <dgm:t>
        <a:bodyPr/>
        <a:lstStyle/>
        <a:p>
          <a:r>
            <a:rPr lang="en-AU" dirty="0"/>
            <a:t>Design</a:t>
          </a:r>
        </a:p>
      </dgm:t>
    </dgm:pt>
    <dgm:pt modelId="{AC3E4CC8-EE57-4A97-A754-8CEB15C5A2E7}" type="parTrans" cxnId="{144AA206-E804-4D2B-98E2-A3F0C0EF551F}">
      <dgm:prSet/>
      <dgm:spPr/>
      <dgm:t>
        <a:bodyPr/>
        <a:lstStyle/>
        <a:p>
          <a:endParaRPr lang="en-AU"/>
        </a:p>
      </dgm:t>
    </dgm:pt>
    <dgm:pt modelId="{D3914F5E-6008-45CB-A78B-4E5CACE6B013}" type="sibTrans" cxnId="{144AA206-E804-4D2B-98E2-A3F0C0EF551F}">
      <dgm:prSet/>
      <dgm:spPr/>
      <dgm:t>
        <a:bodyPr/>
        <a:lstStyle/>
        <a:p>
          <a:endParaRPr lang="en-AU"/>
        </a:p>
      </dgm:t>
    </dgm:pt>
    <dgm:pt modelId="{1F185BD2-37D5-4012-A48B-6DC65601BFE8}">
      <dgm:prSet phldrT="[Text]"/>
      <dgm:spPr/>
      <dgm:t>
        <a:bodyPr/>
        <a:lstStyle/>
        <a:p>
          <a:r>
            <a:rPr lang="en-AU" dirty="0"/>
            <a:t>Build</a:t>
          </a:r>
        </a:p>
      </dgm:t>
    </dgm:pt>
    <dgm:pt modelId="{90908B5E-21F8-4249-8639-7AC3D115949A}" type="parTrans" cxnId="{8B4E4919-593F-48F8-9935-6B0416BA037F}">
      <dgm:prSet/>
      <dgm:spPr/>
      <dgm:t>
        <a:bodyPr/>
        <a:lstStyle/>
        <a:p>
          <a:endParaRPr lang="en-AU"/>
        </a:p>
      </dgm:t>
    </dgm:pt>
    <dgm:pt modelId="{DC50C8CF-63E4-42A8-883D-05A3524017B3}" type="sibTrans" cxnId="{8B4E4919-593F-48F8-9935-6B0416BA037F}">
      <dgm:prSet/>
      <dgm:spPr/>
      <dgm:t>
        <a:bodyPr/>
        <a:lstStyle/>
        <a:p>
          <a:endParaRPr lang="en-AU"/>
        </a:p>
      </dgm:t>
    </dgm:pt>
    <dgm:pt modelId="{7F6BC097-56A9-4C11-9271-9BF7CA8E98FD}">
      <dgm:prSet phldrT="[Text]"/>
      <dgm:spPr/>
      <dgm:t>
        <a:bodyPr/>
        <a:lstStyle/>
        <a:p>
          <a:r>
            <a:rPr lang="en-AU" dirty="0"/>
            <a:t>Deploy</a:t>
          </a:r>
        </a:p>
      </dgm:t>
    </dgm:pt>
    <dgm:pt modelId="{5DD70029-8558-4CD5-B7A3-E82F5540021F}" type="parTrans" cxnId="{51EDD9D1-5907-4400-B9F3-885EA3DA97B5}">
      <dgm:prSet/>
      <dgm:spPr/>
      <dgm:t>
        <a:bodyPr/>
        <a:lstStyle/>
        <a:p>
          <a:endParaRPr lang="en-AU"/>
        </a:p>
      </dgm:t>
    </dgm:pt>
    <dgm:pt modelId="{BCC084AB-D124-432B-A148-3D1D76E093E4}" type="sibTrans" cxnId="{51EDD9D1-5907-4400-B9F3-885EA3DA97B5}">
      <dgm:prSet/>
      <dgm:spPr/>
      <dgm:t>
        <a:bodyPr/>
        <a:lstStyle/>
        <a:p>
          <a:endParaRPr lang="en-AU"/>
        </a:p>
      </dgm:t>
    </dgm:pt>
    <dgm:pt modelId="{AE70405E-72A3-427C-B4C7-C87B59469213}">
      <dgm:prSet phldrT="[Text]"/>
      <dgm:spPr/>
      <dgm:t>
        <a:bodyPr/>
        <a:lstStyle/>
        <a:p>
          <a:r>
            <a:rPr lang="en-AU" dirty="0"/>
            <a:t>Scale</a:t>
          </a:r>
        </a:p>
      </dgm:t>
    </dgm:pt>
    <dgm:pt modelId="{9F645626-DC17-4BB0-AF27-0465D5EB5E11}" type="parTrans" cxnId="{563B8DBC-D769-48AA-A5B6-9B614570DD79}">
      <dgm:prSet/>
      <dgm:spPr/>
      <dgm:t>
        <a:bodyPr/>
        <a:lstStyle/>
        <a:p>
          <a:endParaRPr lang="en-AU"/>
        </a:p>
      </dgm:t>
    </dgm:pt>
    <dgm:pt modelId="{0C87AA43-63BB-4143-A52B-9E06FC37EE48}" type="sibTrans" cxnId="{563B8DBC-D769-48AA-A5B6-9B614570DD79}">
      <dgm:prSet/>
      <dgm:spPr/>
      <dgm:t>
        <a:bodyPr/>
        <a:lstStyle/>
        <a:p>
          <a:endParaRPr lang="en-AU"/>
        </a:p>
      </dgm:t>
    </dgm:pt>
    <dgm:pt modelId="{945CBB6C-EE68-439E-86EA-934F9A17B393}">
      <dgm:prSet phldrT="[Text]"/>
      <dgm:spPr/>
      <dgm:t>
        <a:bodyPr/>
        <a:lstStyle/>
        <a:p>
          <a:r>
            <a:rPr lang="en-AU" dirty="0"/>
            <a:t>Exit</a:t>
          </a:r>
        </a:p>
      </dgm:t>
    </dgm:pt>
    <dgm:pt modelId="{893389EB-3B53-4D5B-A207-EC4D3D0FA441}" type="parTrans" cxnId="{A249D936-650B-4310-8965-76199E0A17E0}">
      <dgm:prSet/>
      <dgm:spPr/>
      <dgm:t>
        <a:bodyPr/>
        <a:lstStyle/>
        <a:p>
          <a:endParaRPr lang="en-AU"/>
        </a:p>
      </dgm:t>
    </dgm:pt>
    <dgm:pt modelId="{A382E657-EA70-4357-8B13-2BA3D0E7AC39}" type="sibTrans" cxnId="{A249D936-650B-4310-8965-76199E0A17E0}">
      <dgm:prSet/>
      <dgm:spPr/>
      <dgm:t>
        <a:bodyPr/>
        <a:lstStyle/>
        <a:p>
          <a:endParaRPr lang="en-AU"/>
        </a:p>
      </dgm:t>
    </dgm:pt>
    <dgm:pt modelId="{4275E69D-3B2A-4593-8199-0680F2BAA8DF}" type="pres">
      <dgm:prSet presAssocID="{9AEFDC36-6765-4D35-897C-490F2D21331D}" presName="Name0" presStyleCnt="0">
        <dgm:presLayoutVars>
          <dgm:dir/>
          <dgm:animLvl val="lvl"/>
          <dgm:resizeHandles val="exact"/>
        </dgm:presLayoutVars>
      </dgm:prSet>
      <dgm:spPr/>
    </dgm:pt>
    <dgm:pt modelId="{D3C8055A-5BA1-4C9E-9169-E334C50A6492}" type="pres">
      <dgm:prSet presAssocID="{27AB0232-EF4F-46EE-B70A-36B043CD4DDE}" presName="parTxOnly" presStyleLbl="node1" presStyleIdx="0" presStyleCnt="6" custLinFactNeighborY="4452">
        <dgm:presLayoutVars>
          <dgm:chMax val="0"/>
          <dgm:chPref val="0"/>
          <dgm:bulletEnabled val="1"/>
        </dgm:presLayoutVars>
      </dgm:prSet>
      <dgm:spPr/>
    </dgm:pt>
    <dgm:pt modelId="{96CDE642-A6D1-4A14-A2FD-451A2AF53FE9}" type="pres">
      <dgm:prSet presAssocID="{A115174A-9B93-4893-8BCE-3FF91B936D0E}" presName="parTxOnlySpace" presStyleCnt="0"/>
      <dgm:spPr/>
    </dgm:pt>
    <dgm:pt modelId="{E5FB8F9F-95A4-46D5-B47A-2511DB0245BB}" type="pres">
      <dgm:prSet presAssocID="{28CBD424-CFD0-4DEA-B812-5A32DC3474C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ECBF643-4754-4098-B5CF-33BB1DC1BC49}" type="pres">
      <dgm:prSet presAssocID="{D3914F5E-6008-45CB-A78B-4E5CACE6B013}" presName="parTxOnlySpace" presStyleCnt="0"/>
      <dgm:spPr/>
    </dgm:pt>
    <dgm:pt modelId="{3CECECCB-9E2C-4A05-8798-DD1E5DFFC99A}" type="pres">
      <dgm:prSet presAssocID="{1F185BD2-37D5-4012-A48B-6DC65601BFE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38C4CDA-C070-4B90-AE70-BB2CBC201419}" type="pres">
      <dgm:prSet presAssocID="{DC50C8CF-63E4-42A8-883D-05A3524017B3}" presName="parTxOnlySpace" presStyleCnt="0"/>
      <dgm:spPr/>
    </dgm:pt>
    <dgm:pt modelId="{5AAAFBF6-B5CD-48D7-9069-22EF863AAA0C}" type="pres">
      <dgm:prSet presAssocID="{7F6BC097-56A9-4C11-9271-9BF7CA8E98F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E4A7866-5AEE-455C-9C23-AE2CB8AD6F3C}" type="pres">
      <dgm:prSet presAssocID="{BCC084AB-D124-432B-A148-3D1D76E093E4}" presName="parTxOnlySpace" presStyleCnt="0"/>
      <dgm:spPr/>
    </dgm:pt>
    <dgm:pt modelId="{9A0EA10A-9E9E-480B-AD37-DB9BCDC3A79E}" type="pres">
      <dgm:prSet presAssocID="{AE70405E-72A3-427C-B4C7-C87B5946921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084AA20-C461-44B6-B448-252FA9C4BEBB}" type="pres">
      <dgm:prSet presAssocID="{0C87AA43-63BB-4143-A52B-9E06FC37EE48}" presName="parTxOnlySpace" presStyleCnt="0"/>
      <dgm:spPr/>
    </dgm:pt>
    <dgm:pt modelId="{D0B00071-88BC-4308-B6DC-5C92FE7593F8}" type="pres">
      <dgm:prSet presAssocID="{945CBB6C-EE68-439E-86EA-934F9A17B39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44AA206-E804-4D2B-98E2-A3F0C0EF551F}" srcId="{9AEFDC36-6765-4D35-897C-490F2D21331D}" destId="{28CBD424-CFD0-4DEA-B812-5A32DC3474C4}" srcOrd="1" destOrd="0" parTransId="{AC3E4CC8-EE57-4A97-A754-8CEB15C5A2E7}" sibTransId="{D3914F5E-6008-45CB-A78B-4E5CACE6B013}"/>
    <dgm:cxn modelId="{E15A1018-7098-4D1D-ABE3-49BD8565B87F}" type="presOf" srcId="{28CBD424-CFD0-4DEA-B812-5A32DC3474C4}" destId="{E5FB8F9F-95A4-46D5-B47A-2511DB0245BB}" srcOrd="0" destOrd="0" presId="urn:microsoft.com/office/officeart/2005/8/layout/chevron1"/>
    <dgm:cxn modelId="{8B4E4919-593F-48F8-9935-6B0416BA037F}" srcId="{9AEFDC36-6765-4D35-897C-490F2D21331D}" destId="{1F185BD2-37D5-4012-A48B-6DC65601BFE8}" srcOrd="2" destOrd="0" parTransId="{90908B5E-21F8-4249-8639-7AC3D115949A}" sibTransId="{DC50C8CF-63E4-42A8-883D-05A3524017B3}"/>
    <dgm:cxn modelId="{B9FF172E-9F37-43D0-9171-BE0918E11770}" type="presOf" srcId="{1F185BD2-37D5-4012-A48B-6DC65601BFE8}" destId="{3CECECCB-9E2C-4A05-8798-DD1E5DFFC99A}" srcOrd="0" destOrd="0" presId="urn:microsoft.com/office/officeart/2005/8/layout/chevron1"/>
    <dgm:cxn modelId="{A249D936-650B-4310-8965-76199E0A17E0}" srcId="{9AEFDC36-6765-4D35-897C-490F2D21331D}" destId="{945CBB6C-EE68-439E-86EA-934F9A17B393}" srcOrd="5" destOrd="0" parTransId="{893389EB-3B53-4D5B-A207-EC4D3D0FA441}" sibTransId="{A382E657-EA70-4357-8B13-2BA3D0E7AC39}"/>
    <dgm:cxn modelId="{9693A63C-132F-4D00-BAD5-E2DDBB750B17}" type="presOf" srcId="{945CBB6C-EE68-439E-86EA-934F9A17B393}" destId="{D0B00071-88BC-4308-B6DC-5C92FE7593F8}" srcOrd="0" destOrd="0" presId="urn:microsoft.com/office/officeart/2005/8/layout/chevron1"/>
    <dgm:cxn modelId="{6B110E67-389F-4242-BFBA-64AA3BE55EF6}" type="presOf" srcId="{27AB0232-EF4F-46EE-B70A-36B043CD4DDE}" destId="{D3C8055A-5BA1-4C9E-9169-E334C50A6492}" srcOrd="0" destOrd="0" presId="urn:microsoft.com/office/officeart/2005/8/layout/chevron1"/>
    <dgm:cxn modelId="{0FE5D156-747C-4EA9-A50B-6A34509F9774}" srcId="{9AEFDC36-6765-4D35-897C-490F2D21331D}" destId="{27AB0232-EF4F-46EE-B70A-36B043CD4DDE}" srcOrd="0" destOrd="0" parTransId="{48AFF397-65E6-443E-95B2-B7C4750C8106}" sibTransId="{A115174A-9B93-4893-8BCE-3FF91B936D0E}"/>
    <dgm:cxn modelId="{02D2A78C-EDF8-4183-9B1A-339DDB8CAF37}" type="presOf" srcId="{9AEFDC36-6765-4D35-897C-490F2D21331D}" destId="{4275E69D-3B2A-4593-8199-0680F2BAA8DF}" srcOrd="0" destOrd="0" presId="urn:microsoft.com/office/officeart/2005/8/layout/chevron1"/>
    <dgm:cxn modelId="{563B8DBC-D769-48AA-A5B6-9B614570DD79}" srcId="{9AEFDC36-6765-4D35-897C-490F2D21331D}" destId="{AE70405E-72A3-427C-B4C7-C87B59469213}" srcOrd="4" destOrd="0" parTransId="{9F645626-DC17-4BB0-AF27-0465D5EB5E11}" sibTransId="{0C87AA43-63BB-4143-A52B-9E06FC37EE48}"/>
    <dgm:cxn modelId="{51EDD9D1-5907-4400-B9F3-885EA3DA97B5}" srcId="{9AEFDC36-6765-4D35-897C-490F2D21331D}" destId="{7F6BC097-56A9-4C11-9271-9BF7CA8E98FD}" srcOrd="3" destOrd="0" parTransId="{5DD70029-8558-4CD5-B7A3-E82F5540021F}" sibTransId="{BCC084AB-D124-432B-A148-3D1D76E093E4}"/>
    <dgm:cxn modelId="{FFC356E2-60F6-4FDC-81FC-E17CFC038CB5}" type="presOf" srcId="{7F6BC097-56A9-4C11-9271-9BF7CA8E98FD}" destId="{5AAAFBF6-B5CD-48D7-9069-22EF863AAA0C}" srcOrd="0" destOrd="0" presId="urn:microsoft.com/office/officeart/2005/8/layout/chevron1"/>
    <dgm:cxn modelId="{3C28A5F5-B022-49D5-9FC1-1E3502CAAC32}" type="presOf" srcId="{AE70405E-72A3-427C-B4C7-C87B59469213}" destId="{9A0EA10A-9E9E-480B-AD37-DB9BCDC3A79E}" srcOrd="0" destOrd="0" presId="urn:microsoft.com/office/officeart/2005/8/layout/chevron1"/>
    <dgm:cxn modelId="{EAEB2533-1DAA-4D1F-A8EC-EA096915A57B}" type="presParOf" srcId="{4275E69D-3B2A-4593-8199-0680F2BAA8DF}" destId="{D3C8055A-5BA1-4C9E-9169-E334C50A6492}" srcOrd="0" destOrd="0" presId="urn:microsoft.com/office/officeart/2005/8/layout/chevron1"/>
    <dgm:cxn modelId="{F88BF120-96A2-46FA-8E10-90333C90AED2}" type="presParOf" srcId="{4275E69D-3B2A-4593-8199-0680F2BAA8DF}" destId="{96CDE642-A6D1-4A14-A2FD-451A2AF53FE9}" srcOrd="1" destOrd="0" presId="urn:microsoft.com/office/officeart/2005/8/layout/chevron1"/>
    <dgm:cxn modelId="{24D69F04-97BD-4FA3-BEE2-569218AFD5F9}" type="presParOf" srcId="{4275E69D-3B2A-4593-8199-0680F2BAA8DF}" destId="{E5FB8F9F-95A4-46D5-B47A-2511DB0245BB}" srcOrd="2" destOrd="0" presId="urn:microsoft.com/office/officeart/2005/8/layout/chevron1"/>
    <dgm:cxn modelId="{1BBB4E5D-A503-4BAB-8772-DD991E8931BF}" type="presParOf" srcId="{4275E69D-3B2A-4593-8199-0680F2BAA8DF}" destId="{AECBF643-4754-4098-B5CF-33BB1DC1BC49}" srcOrd="3" destOrd="0" presId="urn:microsoft.com/office/officeart/2005/8/layout/chevron1"/>
    <dgm:cxn modelId="{6FE8266B-EAE7-40B3-BF2F-E1C858991FC8}" type="presParOf" srcId="{4275E69D-3B2A-4593-8199-0680F2BAA8DF}" destId="{3CECECCB-9E2C-4A05-8798-DD1E5DFFC99A}" srcOrd="4" destOrd="0" presId="urn:microsoft.com/office/officeart/2005/8/layout/chevron1"/>
    <dgm:cxn modelId="{9886E823-A0BD-458F-AF3D-DB4DC8708113}" type="presParOf" srcId="{4275E69D-3B2A-4593-8199-0680F2BAA8DF}" destId="{B38C4CDA-C070-4B90-AE70-BB2CBC201419}" srcOrd="5" destOrd="0" presId="urn:microsoft.com/office/officeart/2005/8/layout/chevron1"/>
    <dgm:cxn modelId="{D4769784-9861-4D4C-8F75-2FBD31A1CDE3}" type="presParOf" srcId="{4275E69D-3B2A-4593-8199-0680F2BAA8DF}" destId="{5AAAFBF6-B5CD-48D7-9069-22EF863AAA0C}" srcOrd="6" destOrd="0" presId="urn:microsoft.com/office/officeart/2005/8/layout/chevron1"/>
    <dgm:cxn modelId="{8F6A147C-3E23-4838-B7E2-77D1E21748E9}" type="presParOf" srcId="{4275E69D-3B2A-4593-8199-0680F2BAA8DF}" destId="{AE4A7866-5AEE-455C-9C23-AE2CB8AD6F3C}" srcOrd="7" destOrd="0" presId="urn:microsoft.com/office/officeart/2005/8/layout/chevron1"/>
    <dgm:cxn modelId="{AFE27A79-43DE-4837-B291-4C68DC697486}" type="presParOf" srcId="{4275E69D-3B2A-4593-8199-0680F2BAA8DF}" destId="{9A0EA10A-9E9E-480B-AD37-DB9BCDC3A79E}" srcOrd="8" destOrd="0" presId="urn:microsoft.com/office/officeart/2005/8/layout/chevron1"/>
    <dgm:cxn modelId="{F526F374-9BB2-4ED6-BF6D-54C93F43CE01}" type="presParOf" srcId="{4275E69D-3B2A-4593-8199-0680F2BAA8DF}" destId="{F084AA20-C461-44B6-B448-252FA9C4BEBB}" srcOrd="9" destOrd="0" presId="urn:microsoft.com/office/officeart/2005/8/layout/chevron1"/>
    <dgm:cxn modelId="{8DDC8AD7-F8D6-4E4D-9C10-ABAA609E88E7}" type="presParOf" srcId="{4275E69D-3B2A-4593-8199-0680F2BAA8DF}" destId="{D0B00071-88BC-4308-B6DC-5C92FE7593F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8055A-5BA1-4C9E-9169-E334C50A6492}">
      <dsp:nvSpPr>
        <dsp:cNvPr id="0" name=""/>
        <dsp:cNvSpPr/>
      </dsp:nvSpPr>
      <dsp:spPr>
        <a:xfrm>
          <a:off x="4383" y="798141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Inception</a:t>
          </a:r>
        </a:p>
      </dsp:txBody>
      <dsp:txXfrm>
        <a:off x="330504" y="798141"/>
        <a:ext cx="978362" cy="652241"/>
      </dsp:txXfrm>
    </dsp:sp>
    <dsp:sp modelId="{E5FB8F9F-95A4-46D5-B47A-2511DB0245BB}">
      <dsp:nvSpPr>
        <dsp:cNvPr id="0" name=""/>
        <dsp:cNvSpPr/>
      </dsp:nvSpPr>
      <dsp:spPr>
        <a:xfrm>
          <a:off x="1471926" y="769103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Design</a:t>
          </a:r>
        </a:p>
      </dsp:txBody>
      <dsp:txXfrm>
        <a:off x="1798047" y="769103"/>
        <a:ext cx="978362" cy="652241"/>
      </dsp:txXfrm>
    </dsp:sp>
    <dsp:sp modelId="{3CECECCB-9E2C-4A05-8798-DD1E5DFFC99A}">
      <dsp:nvSpPr>
        <dsp:cNvPr id="0" name=""/>
        <dsp:cNvSpPr/>
      </dsp:nvSpPr>
      <dsp:spPr>
        <a:xfrm>
          <a:off x="2939469" y="769103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Build</a:t>
          </a:r>
        </a:p>
      </dsp:txBody>
      <dsp:txXfrm>
        <a:off x="3265590" y="769103"/>
        <a:ext cx="978362" cy="652241"/>
      </dsp:txXfrm>
    </dsp:sp>
    <dsp:sp modelId="{5AAAFBF6-B5CD-48D7-9069-22EF863AAA0C}">
      <dsp:nvSpPr>
        <dsp:cNvPr id="0" name=""/>
        <dsp:cNvSpPr/>
      </dsp:nvSpPr>
      <dsp:spPr>
        <a:xfrm>
          <a:off x="4407012" y="769103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Deploy</a:t>
          </a:r>
        </a:p>
      </dsp:txBody>
      <dsp:txXfrm>
        <a:off x="4733133" y="769103"/>
        <a:ext cx="978362" cy="652241"/>
      </dsp:txXfrm>
    </dsp:sp>
    <dsp:sp modelId="{9A0EA10A-9E9E-480B-AD37-DB9BCDC3A79E}">
      <dsp:nvSpPr>
        <dsp:cNvPr id="0" name=""/>
        <dsp:cNvSpPr/>
      </dsp:nvSpPr>
      <dsp:spPr>
        <a:xfrm>
          <a:off x="5874555" y="769103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Scale</a:t>
          </a:r>
        </a:p>
      </dsp:txBody>
      <dsp:txXfrm>
        <a:off x="6200676" y="769103"/>
        <a:ext cx="978362" cy="652241"/>
      </dsp:txXfrm>
    </dsp:sp>
    <dsp:sp modelId="{D0B00071-88BC-4308-B6DC-5C92FE7593F8}">
      <dsp:nvSpPr>
        <dsp:cNvPr id="0" name=""/>
        <dsp:cNvSpPr/>
      </dsp:nvSpPr>
      <dsp:spPr>
        <a:xfrm>
          <a:off x="7342099" y="769103"/>
          <a:ext cx="1630603" cy="652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Exit</a:t>
          </a:r>
        </a:p>
      </dsp:txBody>
      <dsp:txXfrm>
        <a:off x="7668220" y="769103"/>
        <a:ext cx="978362" cy="652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b="1" i="0" dirty="0">
                <a:effectLst/>
                <a:latin typeface="Söhne"/>
              </a:rPr>
              <a:t>multidisciplinary team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is a group of individuals from diverse disciplines or professions who come together to collaborate and contribute their expertise toward achieving a common goal or objective. These team members bring unique skills, knowledge, and perspectives, allowing for a more comprehensive approach to problem-solving, decision-making, and project execution. The collaboration within a multidisciplinary team often leads to innovative solutions that might not be achievable by individuals or homogenous teams working in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1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1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53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61905" y="4572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Multidisciplinary Teams in IT: A Blend of Expertise and Culture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800" dirty="0">
                <a:solidFill>
                  <a:srgbClr val="FFFFFF"/>
                </a:solidFill>
              </a:rPr>
              <a:t>Matthew Schneider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3932-8B24-F2EA-CCBE-BF9C4E6B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28" y="198120"/>
            <a:ext cx="10576560" cy="14859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Importance of Culture in Multidisciplinary Teams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2BBBA4-2A01-3AF4-DB30-C232D558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8" y="1926336"/>
            <a:ext cx="6232695" cy="414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77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AF31-585D-7AB3-5CD4-AA248413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112776"/>
            <a:ext cx="9601200" cy="740664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Definition and Cultural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02F7-0EFD-5A94-27C5-D473B992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688" y="1091184"/>
            <a:ext cx="5577840" cy="3581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Definition of team culture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Geographical, organizational, and professional culture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Improved collaboration and trust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Higher employee satisfaction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creativity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EB5C8-96EB-6F6B-3DC8-66DE2C65D6EE}"/>
              </a:ext>
            </a:extLst>
          </p:cNvPr>
          <p:cNvSpPr txBox="1"/>
          <p:nvPr/>
        </p:nvSpPr>
        <p:spPr>
          <a:xfrm>
            <a:off x="1575588" y="4801506"/>
            <a:ext cx="96617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Example: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Google's emphasis on a positive work culture leading to high employee satisfaction rates.</a:t>
            </a:r>
            <a:endParaRPr lang="en-US" sz="2000" dirty="0"/>
          </a:p>
        </p:txBody>
      </p:sp>
      <p:pic>
        <p:nvPicPr>
          <p:cNvPr id="8194" name="Picture 2" descr="Team Culture – What Drives Success? – Hamilton Taggart Business Advisors">
            <a:extLst>
              <a:ext uri="{FF2B5EF4-FFF2-40B4-BE49-F238E27FC236}">
                <a16:creationId xmlns:a16="http://schemas.microsoft.com/office/drawing/2014/main" id="{6F6BE505-CED0-B566-4FEC-2E78E5627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18" y="1491996"/>
            <a:ext cx="4170045" cy="280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0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1B96-6061-31FE-909B-93B12F68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Strategies for Building and Nurturing Multidisciplinary Teams</a:t>
            </a:r>
            <a:endParaRPr lang="en-US" dirty="0"/>
          </a:p>
        </p:txBody>
      </p:sp>
      <p:pic>
        <p:nvPicPr>
          <p:cNvPr id="9218" name="Picture 2" descr="How To Make The Most Of Multidisciplinary Teams: 9 Strategies You Should  Apply">
            <a:extLst>
              <a:ext uri="{FF2B5EF4-FFF2-40B4-BE49-F238E27FC236}">
                <a16:creationId xmlns:a16="http://schemas.microsoft.com/office/drawing/2014/main" id="{5E68F6E5-2363-7367-0CE0-849E89D4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49" y="2631522"/>
            <a:ext cx="7660359" cy="336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0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B80E-8FE8-7EF9-1821-31316FE3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Recruitment and Hiring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02A-5C6E-ED64-77F5-9CF2D01A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24065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Assessing minimum requirements for roles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Qualifications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Identifying diverse skill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Evaluating cultural fit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2D7E4-8242-87F1-7D5E-0AB70881258A}"/>
              </a:ext>
            </a:extLst>
          </p:cNvPr>
          <p:cNvSpPr txBox="1"/>
          <p:nvPr/>
        </p:nvSpPr>
        <p:spPr>
          <a:xfrm>
            <a:off x="1828800" y="5441058"/>
            <a:ext cx="852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Example: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Airbnb's emphasis on hiring for cultural fit as much as for skills.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30309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0C99-3C81-9ECE-DF9C-8CE87A87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Team Building and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4066-237A-81D5-3579-746A5E07A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1218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Icebreakers and trust-building exercises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Cross-training initiatives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Regular team meetings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Technology for virtual collaboration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9F824-0BA4-037A-8544-1E08C5C5DC5D}"/>
              </a:ext>
            </a:extLst>
          </p:cNvPr>
          <p:cNvSpPr txBox="1"/>
          <p:nvPr/>
        </p:nvSpPr>
        <p:spPr>
          <a:xfrm>
            <a:off x="1919484" y="5433501"/>
            <a:ext cx="917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Example: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Dropbox's "Hack Week" fostering cross-team collaboration and innovation.</a:t>
            </a:r>
          </a:p>
        </p:txBody>
      </p:sp>
    </p:spTree>
    <p:extLst>
      <p:ext uri="{BB962C8B-B14F-4D97-AF65-F5344CB8AC3E}">
        <p14:creationId xmlns:p14="http://schemas.microsoft.com/office/powerpoint/2010/main" val="227837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C418-6C09-FF6F-9841-B76C9AE2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6200"/>
            <a:ext cx="9601200" cy="801914"/>
          </a:xfrm>
        </p:spPr>
        <p:txBody>
          <a:bodyPr/>
          <a:lstStyle/>
          <a:p>
            <a:r>
              <a:rPr lang="en-AU" dirty="0"/>
              <a:t>Real-World – Teams for Products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7DB60B-D844-723A-3B04-32B291BB4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897440"/>
              </p:ext>
            </p:extLst>
          </p:nvPr>
        </p:nvGraphicFramePr>
        <p:xfrm>
          <a:off x="1110343" y="566662"/>
          <a:ext cx="8977086" cy="2190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B647D7C-83DE-C2E4-55B6-992E6D75883F}"/>
              </a:ext>
            </a:extLst>
          </p:cNvPr>
          <p:cNvSpPr/>
          <p:nvPr/>
        </p:nvSpPr>
        <p:spPr>
          <a:xfrm>
            <a:off x="1422400" y="2061029"/>
            <a:ext cx="8425543" cy="66765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Product Manager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8012A8-14A6-417A-9F66-9B4B2A6E006F}"/>
              </a:ext>
            </a:extLst>
          </p:cNvPr>
          <p:cNvSpPr/>
          <p:nvPr/>
        </p:nvSpPr>
        <p:spPr>
          <a:xfrm>
            <a:off x="1422400" y="2728686"/>
            <a:ext cx="2554514" cy="66765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Lawyers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F7F2D5-E12B-92A8-EAE8-F93F6A0144E6}"/>
              </a:ext>
            </a:extLst>
          </p:cNvPr>
          <p:cNvSpPr/>
          <p:nvPr/>
        </p:nvSpPr>
        <p:spPr>
          <a:xfrm>
            <a:off x="3577769" y="3265714"/>
            <a:ext cx="4412343" cy="667657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Software Developer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EFC79EE-5732-6175-36C6-0BE1850E640C}"/>
              </a:ext>
            </a:extLst>
          </p:cNvPr>
          <p:cNvSpPr/>
          <p:nvPr/>
        </p:nvSpPr>
        <p:spPr>
          <a:xfrm>
            <a:off x="2318657" y="3860800"/>
            <a:ext cx="4412343" cy="667657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Architecture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E2EFFA-25E1-02CF-0581-14045C9FA91C}"/>
              </a:ext>
            </a:extLst>
          </p:cNvPr>
          <p:cNvSpPr/>
          <p:nvPr/>
        </p:nvSpPr>
        <p:spPr>
          <a:xfrm>
            <a:off x="1560285" y="4528457"/>
            <a:ext cx="6589485" cy="66765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User Experience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0A11C8-EDAB-3B0D-EB81-BB9D1F58C5D4}"/>
              </a:ext>
            </a:extLst>
          </p:cNvPr>
          <p:cNvSpPr/>
          <p:nvPr/>
        </p:nvSpPr>
        <p:spPr>
          <a:xfrm>
            <a:off x="6096000" y="2648858"/>
            <a:ext cx="2554514" cy="66765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Commercial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2BFF77B-FD1D-2439-4C72-B0A8351B16B9}"/>
              </a:ext>
            </a:extLst>
          </p:cNvPr>
          <p:cNvSpPr/>
          <p:nvPr/>
        </p:nvSpPr>
        <p:spPr>
          <a:xfrm>
            <a:off x="1226458" y="5123543"/>
            <a:ext cx="8193313" cy="6676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Subject Matter Expert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F93A492-6D69-EABA-7866-F246E2308261}"/>
              </a:ext>
            </a:extLst>
          </p:cNvPr>
          <p:cNvSpPr/>
          <p:nvPr/>
        </p:nvSpPr>
        <p:spPr>
          <a:xfrm>
            <a:off x="5972629" y="5689600"/>
            <a:ext cx="3301997" cy="66765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Support &amp; Customer Success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5AD85DD-A70F-5984-D304-7B2A46049FDF}"/>
              </a:ext>
            </a:extLst>
          </p:cNvPr>
          <p:cNvSpPr/>
          <p:nvPr/>
        </p:nvSpPr>
        <p:spPr>
          <a:xfrm>
            <a:off x="6320971" y="878114"/>
            <a:ext cx="3367315" cy="384629"/>
          </a:xfrm>
          <a:prstGeom prst="flowChartProcess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Customer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2DBA38E-A22A-FDAB-D09D-89E989736377}"/>
              </a:ext>
            </a:extLst>
          </p:cNvPr>
          <p:cNvSpPr/>
          <p:nvPr/>
        </p:nvSpPr>
        <p:spPr>
          <a:xfrm>
            <a:off x="1226459" y="867227"/>
            <a:ext cx="2961340" cy="384629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266196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A334-7D05-9F7B-5759-7DB4924D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Conclusion</a:t>
            </a:r>
            <a:endParaRPr lang="en-US" dirty="0"/>
          </a:p>
        </p:txBody>
      </p:sp>
      <p:pic>
        <p:nvPicPr>
          <p:cNvPr id="10242" name="Picture 2" descr="Multidisciplinary Teamwork: Tips for a Productive and Harmonious Workplace">
            <a:extLst>
              <a:ext uri="{FF2B5EF4-FFF2-40B4-BE49-F238E27FC236}">
                <a16:creationId xmlns:a16="http://schemas.microsoft.com/office/drawing/2014/main" id="{6AA5DFE0-D9BE-336F-4B1D-AC3554234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546" y="1767840"/>
            <a:ext cx="6951469" cy="362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13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E02F-0417-D8FC-B16A-A95593B3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8732"/>
          </a:xfrm>
        </p:spPr>
        <p:txBody>
          <a:bodyPr/>
          <a:lstStyle/>
          <a:p>
            <a:r>
              <a:rPr lang="en-AU" b="1" dirty="0">
                <a:latin typeface="Söhne"/>
              </a:rPr>
              <a:t>Multidisciplinary -  Teams Rock </a:t>
            </a:r>
            <a:endParaRPr lang="en-US" b="1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9CD2-EC25-462B-E25C-D048825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Importance of multidisciplinary teams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Role of culture in fostering collaboration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Encouragement to embrace the power of multidisciplinary teams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All of your work will involve interacting/managing/influencing teams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DEEC-E302-0953-02D0-C69F5E86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B894-BB40-937C-6367-9F88D2BE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Introduction – Definition and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Benefits of Multidisciplinary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Challenges in Multidisciplinary Teams</a:t>
            </a:r>
            <a:endParaRPr lang="en-US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Importance of Culture in Multidisciplinary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öhne"/>
              </a:rPr>
              <a:t>Strategies for Building and Nurturing Multidisciplinary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DDC3-D472-3D59-7C1E-D1E4B675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Definition and Importance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C22F-0A63-E59A-EC9D-3DAF0A00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4" y="1842897"/>
            <a:ext cx="6891148" cy="3581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Definition of multidisciplinary teams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Importance in the computing profession e.g. UI/UX, Development, Product Management, Sales, Support and Customer Success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Emphasis on capability and neurodivergent individuals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Innovative solutions 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Example: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Microsoft's Autism Hiring Program, recognizing the unique strengths of neurodiverse individuals.</a:t>
            </a:r>
          </a:p>
          <a:p>
            <a:endParaRPr lang="en-US" dirty="0"/>
          </a:p>
        </p:txBody>
      </p:sp>
      <p:pic>
        <p:nvPicPr>
          <p:cNvPr id="1026" name="Picture 2" descr="Multi-Disciplinary Team Meeting (MDT) :: Mid Cheshire Hospitals NHS  Foundation Trust">
            <a:extLst>
              <a:ext uri="{FF2B5EF4-FFF2-40B4-BE49-F238E27FC236}">
                <a16:creationId xmlns:a16="http://schemas.microsoft.com/office/drawing/2014/main" id="{C0DD1F30-E4B8-B98D-9F59-FBEA62DB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057" y="1529714"/>
            <a:ext cx="4074223" cy="30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A446-D200-EC2E-14FF-54DF7CAF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28" y="185928"/>
            <a:ext cx="9601200" cy="96012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Benefits of Multidisciplinary Teams</a:t>
            </a:r>
            <a:endParaRPr lang="en-US" dirty="0"/>
          </a:p>
        </p:txBody>
      </p:sp>
      <p:pic>
        <p:nvPicPr>
          <p:cNvPr id="2050" name="Picture 2" descr="The Pros and Cons of Multidisciplinary Teams: Maximising Benefits and  Mitigating Challenges">
            <a:extLst>
              <a:ext uri="{FF2B5EF4-FFF2-40B4-BE49-F238E27FC236}">
                <a16:creationId xmlns:a16="http://schemas.microsoft.com/office/drawing/2014/main" id="{AC391EFF-2744-8FDB-1E00-2FFB9B73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48" y="1479270"/>
            <a:ext cx="6266687" cy="43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05BF-A912-E197-CD68-D2678FEE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2" y="234696"/>
            <a:ext cx="9601200" cy="789432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Diverse Expertise and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AB8C-F805-3C90-410C-4603AEED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1371599"/>
            <a:ext cx="3371088" cy="540705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Overview of disciplines: software engineering, data science, UX design, Commercial, Lawyers, product manager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Engaging with diverse backgrounds, cultures, skills, etc.</a:t>
            </a:r>
          </a:p>
          <a:p>
            <a:endParaRPr lang="en-US" dirty="0"/>
          </a:p>
        </p:txBody>
      </p:sp>
      <p:pic>
        <p:nvPicPr>
          <p:cNvPr id="3074" name="Picture 2" descr="Software Development Life-Cycle | Programming Assignment Help">
            <a:extLst>
              <a:ext uri="{FF2B5EF4-FFF2-40B4-BE49-F238E27FC236}">
                <a16:creationId xmlns:a16="http://schemas.microsoft.com/office/drawing/2014/main" id="{791C99E1-CA53-196B-BA37-A7BB8F6F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08" y="1219200"/>
            <a:ext cx="6997399" cy="390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DFEF9-15E3-B48D-CEBA-9B0C5347F1D3}"/>
              </a:ext>
            </a:extLst>
          </p:cNvPr>
          <p:cNvSpPr txBox="1"/>
          <p:nvPr/>
        </p:nvSpPr>
        <p:spPr>
          <a:xfrm>
            <a:off x="1221971" y="5486401"/>
            <a:ext cx="10025149" cy="97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Spotify's use of "squads", "tribes", and "guilds" to foster cross-functional collaboration.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DC709-4B7A-CDCE-0C30-CF497278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161040"/>
            <a:ext cx="10271760" cy="96012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Enhanced Creativity, Efficiency  and Innovation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6426-A23A-8815-E4E6-8D04FC57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25296"/>
            <a:ext cx="4834128" cy="257860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Cross-pollination of ideas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Different perspectives leading to novel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Division of labor and specialization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Combination of complementary skills for optimal results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4216" name="Picture 120" descr="Google's new tools let anyone create art using AI | Engadget">
            <a:extLst>
              <a:ext uri="{FF2B5EF4-FFF2-40B4-BE49-F238E27FC236}">
                <a16:creationId xmlns:a16="http://schemas.microsoft.com/office/drawing/2014/main" id="{6F08AF0F-5594-6FFC-86FE-57950F17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68" y="1482235"/>
            <a:ext cx="5091664" cy="23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5" name="TextBox 4144">
            <a:extLst>
              <a:ext uri="{FF2B5EF4-FFF2-40B4-BE49-F238E27FC236}">
                <a16:creationId xmlns:a16="http://schemas.microsoft.com/office/drawing/2014/main" id="{D1C92D6B-0B27-4991-6E68-0EEB172E002E}"/>
              </a:ext>
            </a:extLst>
          </p:cNvPr>
          <p:cNvSpPr txBox="1"/>
          <p:nvPr/>
        </p:nvSpPr>
        <p:spPr>
          <a:xfrm>
            <a:off x="1475231" y="4645152"/>
            <a:ext cx="1013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Example: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Google's collaboration between its AI researchers and traditional artists for the Magenta project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29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FC89B-6A28-E985-A543-9FF7A41F3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38" y="43455"/>
            <a:ext cx="9601200" cy="14859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Challenges in Multidisciplinary Teams</a:t>
            </a:r>
            <a:endParaRPr lang="en-US" dirty="0"/>
          </a:p>
        </p:txBody>
      </p:sp>
      <p:pic>
        <p:nvPicPr>
          <p:cNvPr id="5124" name="Picture 4" descr="5 Problems Social Workers on Multi-Disciplinary Teams Face - Caretivity">
            <a:extLst>
              <a:ext uri="{FF2B5EF4-FFF2-40B4-BE49-F238E27FC236}">
                <a16:creationId xmlns:a16="http://schemas.microsoft.com/office/drawing/2014/main" id="{97A78774-EB93-D1CD-0DE1-33E41C17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85" y="1706881"/>
            <a:ext cx="6449101" cy="429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40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2FF5-2A10-80FA-E11A-0D215241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36" y="222504"/>
            <a:ext cx="9601200" cy="14859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Communication and Collaboration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203AC-393C-BDC6-59B8-9BAC9B2DBF46}"/>
              </a:ext>
            </a:extLst>
          </p:cNvPr>
          <p:cNvSpPr txBox="1"/>
          <p:nvPr/>
        </p:nvSpPr>
        <p:spPr>
          <a:xfrm>
            <a:off x="1670304" y="1584960"/>
            <a:ext cx="5986272" cy="365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Overcoming language and jargon barriers</a:t>
            </a:r>
          </a:p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Effective use of communication tools</a:t>
            </a:r>
          </a:p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Skills </a:t>
            </a:r>
          </a:p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Background</a:t>
            </a:r>
          </a:p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Recognizing and valuing diverse opinions</a:t>
            </a:r>
          </a:p>
          <a:p>
            <a:pPr marL="342900" indent="-342900" algn="l"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Facilitating constructive discussions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146" name="Picture 2" descr="Facebook and WhatsApp: Acquire or Ally?">
            <a:extLst>
              <a:ext uri="{FF2B5EF4-FFF2-40B4-BE49-F238E27FC236}">
                <a16:creationId xmlns:a16="http://schemas.microsoft.com/office/drawing/2014/main" id="{E7974C3A-D5E7-4E46-6919-79D4CD1F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69" y="1336548"/>
            <a:ext cx="4405993" cy="24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57ADEE-F2D5-C563-A615-248D6D097BA2}"/>
              </a:ext>
            </a:extLst>
          </p:cNvPr>
          <p:cNvSpPr txBox="1"/>
          <p:nvPr/>
        </p:nvSpPr>
        <p:spPr>
          <a:xfrm>
            <a:off x="1670304" y="5128488"/>
            <a:ext cx="980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Example: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Global teams at IBM using collaboration tools like Slack to bridge communication gaps.</a:t>
            </a:r>
          </a:p>
        </p:txBody>
      </p:sp>
    </p:spTree>
    <p:extLst>
      <p:ext uri="{BB962C8B-B14F-4D97-AF65-F5344CB8AC3E}">
        <p14:creationId xmlns:p14="http://schemas.microsoft.com/office/powerpoint/2010/main" val="12762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6C76-FCC6-1764-23C2-BB5D796D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36" y="283464"/>
            <a:ext cx="10076688" cy="1485900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Alignment of Goals &amp; Managing Conflicts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DC27-C6F5-3B24-5058-F6216F56C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1566672"/>
            <a:ext cx="6419088" cy="34587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374151"/>
                </a:solidFill>
                <a:latin typeface="Söhne"/>
              </a:rPr>
              <a:t>Develop a common language and understanding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374151"/>
                </a:solidFill>
                <a:latin typeface="Söhne"/>
              </a:rPr>
              <a:t>Share experience of team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374151"/>
                </a:solidFill>
                <a:latin typeface="Söhne"/>
              </a:rPr>
              <a:t>Co-Create common goals and purpose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Establish a shared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Balance individual and team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Manage different people, skills, experience and expectations</a:t>
            </a:r>
          </a:p>
          <a:p>
            <a:pPr marL="0" indent="0">
              <a:buNone/>
            </a:pPr>
            <a:endParaRPr lang="en-US" dirty="0"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DBDFE-77A6-9E18-F0A9-2C021015A16A}"/>
              </a:ext>
            </a:extLst>
          </p:cNvPr>
          <p:cNvSpPr txBox="1"/>
          <p:nvPr/>
        </p:nvSpPr>
        <p:spPr>
          <a:xfrm>
            <a:off x="1473621" y="5206789"/>
            <a:ext cx="99374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Example: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Conflicts at WhatsApp after its acquisition by Facebook, emphasizing the importance of aligning visions and goals.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6512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114</TotalTime>
  <Words>561</Words>
  <Application>Microsoft Office PowerPoint</Application>
  <PresentationFormat>Widescreen</PresentationFormat>
  <Paragraphs>96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Söhne</vt:lpstr>
      <vt:lpstr>Crop</vt:lpstr>
      <vt:lpstr>Multidisciplinary Teams in IT: A Blend of Expertise and Culture</vt:lpstr>
      <vt:lpstr>Agenda :</vt:lpstr>
      <vt:lpstr>Definition and Importance</vt:lpstr>
      <vt:lpstr>Benefits of Multidisciplinary Teams</vt:lpstr>
      <vt:lpstr>Diverse Expertise and Knowledge</vt:lpstr>
      <vt:lpstr>Enhanced Creativity, Efficiency  and Innovation</vt:lpstr>
      <vt:lpstr>Challenges in Multidisciplinary Teams</vt:lpstr>
      <vt:lpstr>Communication and Collaboration</vt:lpstr>
      <vt:lpstr>Alignment of Goals &amp; Managing Conflicts</vt:lpstr>
      <vt:lpstr>Importance of Culture in Multidisciplinary Teams</vt:lpstr>
      <vt:lpstr>Definition and Cultural Considerations</vt:lpstr>
      <vt:lpstr>Strategies for Building and Nurturing Multidisciplinary Teams</vt:lpstr>
      <vt:lpstr>Recruitment and Hiring</vt:lpstr>
      <vt:lpstr>Team Building and Training</vt:lpstr>
      <vt:lpstr>Real-World – Teams for Products</vt:lpstr>
      <vt:lpstr>Conclusion</vt:lpstr>
      <vt:lpstr>Multidisciplinary -  Teams Rock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Multidisciplinary Teams in IT: A Blend of Expertise and Culture</dc:title>
  <dc:creator>Matt Schneider</dc:creator>
  <cp:lastModifiedBy>Matt Schneider</cp:lastModifiedBy>
  <cp:revision>4</cp:revision>
  <dcterms:created xsi:type="dcterms:W3CDTF">2023-09-04T15:20:28Z</dcterms:created>
  <dcterms:modified xsi:type="dcterms:W3CDTF">2023-09-05T03:32:08Z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